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1" r:id="rId5"/>
    <p:sldId id="259" r:id="rId6"/>
    <p:sldId id="262" r:id="rId7"/>
    <p:sldId id="260" r:id="rId8"/>
    <p:sldId id="263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1714" y="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28.11.2022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14348" y="1857364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ru-RU" dirty="0"/>
              <a:t>Оценка умений учащихся 8 класса планировать и управлять семейным бюджетом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71472" y="4357694"/>
            <a:ext cx="8072494" cy="1281106"/>
          </a:xfrm>
        </p:spPr>
        <p:txBody>
          <a:bodyPr>
            <a:normAutofit/>
          </a:bodyPr>
          <a:lstStyle/>
          <a:p>
            <a:pPr>
              <a:spcBef>
                <a:spcPts val="0"/>
              </a:spcBef>
            </a:pPr>
            <a:r>
              <a:rPr lang="ru-RU" sz="2400" dirty="0" err="1"/>
              <a:t>Дюкова</a:t>
            </a:r>
            <a:r>
              <a:rPr lang="ru-RU" sz="2400" dirty="0"/>
              <a:t> Марина Васильевна, </a:t>
            </a:r>
          </a:p>
          <a:p>
            <a:pPr>
              <a:spcBef>
                <a:spcPts val="0"/>
              </a:spcBef>
            </a:pPr>
            <a:r>
              <a:rPr lang="ru-RU" sz="2400" dirty="0"/>
              <a:t>учитель истории и обществознания </a:t>
            </a:r>
          </a:p>
          <a:p>
            <a:pPr>
              <a:spcBef>
                <a:spcPts val="0"/>
              </a:spcBef>
            </a:pPr>
            <a:r>
              <a:rPr lang="ru-RU" sz="2400" dirty="0"/>
              <a:t>МБОУ «Рождественская СОШ» Карагайского МО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Кейс заданий по финансовой грамотности. 8 класс. Автомобиль.</a:t>
            </a:r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28596" y="2285992"/>
          <a:ext cx="8429684" cy="701040"/>
        </p:xfrm>
        <a:graphic>
          <a:graphicData uri="http://schemas.openxmlformats.org/drawingml/2006/table">
            <a:tbl>
              <a:tblPr/>
              <a:tblGrid>
                <a:gridCol w="378621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64347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latin typeface="Times New Roman"/>
                          <a:ea typeface="Times New Roman"/>
                          <a:cs typeface="Times New Roman"/>
                        </a:rPr>
                        <a:t>Содержательная область оценки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>
                          <a:latin typeface="Times New Roman"/>
                          <a:ea typeface="Times New Roman"/>
                          <a:cs typeface="Times New Roman"/>
                        </a:rPr>
                        <a:t>Планирование и управление финансами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latin typeface="Times New Roman"/>
                          <a:ea typeface="Times New Roman"/>
                          <a:cs typeface="Times New Roman"/>
                        </a:rPr>
                        <a:t>Контекст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latin typeface="Times New Roman"/>
                          <a:ea typeface="Times New Roman"/>
                          <a:cs typeface="Times New Roman"/>
                        </a:rPr>
                        <a:t>Дом и семья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097" name="Rectangle 1"/>
          <p:cNvSpPr>
            <a:spLocks noChangeArrowheads="1"/>
          </p:cNvSpPr>
          <p:nvPr/>
        </p:nvSpPr>
        <p:spPr bwMode="auto">
          <a:xfrm>
            <a:off x="2143108" y="1643050"/>
            <a:ext cx="457200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ХАРАКТЕРИСТИКА ЗАДАНИЯ</a:t>
            </a:r>
            <a:endParaRPr kumimoji="0" lang="ru-RU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357158" y="3429000"/>
            <a:ext cx="8429652" cy="1754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Введение.</a:t>
            </a:r>
            <a:endParaRPr kumimoji="0" lang="ru-RU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b="0" i="1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Прочитайте введение. Выполните задания.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Семья Федора проживает в небольшом городе. В семье Фёдора решается вопрос о необходимости приобретения автомобиля для поездок на работу и летом на дачу. Семья предпочитает купить автомобиль отечественного производства.</a:t>
            </a:r>
            <a:endParaRPr kumimoji="0" lang="ru-RU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357158" y="142853"/>
          <a:ext cx="8501122" cy="1946282"/>
        </p:xfrm>
        <a:graphic>
          <a:graphicData uri="http://schemas.openxmlformats.org/drawingml/2006/table">
            <a:tbl>
              <a:tblPr/>
              <a:tblGrid>
                <a:gridCol w="42501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5100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Задание 1/3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Выбор автомобиля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 err="1">
                          <a:latin typeface="Times New Roman"/>
                          <a:ea typeface="Times New Roman"/>
                          <a:cs typeface="Times New Roman"/>
                        </a:rPr>
                        <a:t>Компетентностная</a:t>
                      </a: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 область оценки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Выявление финансовой информации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Формат ответа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Задание с развернутым ответом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Сложность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Средний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24618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Задание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Какой автомобиль подойдет семье Федора? Обоснуйте свой выбор не менее, чем двумя аргументами.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785786" y="5214950"/>
          <a:ext cx="7358114" cy="1226820"/>
        </p:xfrm>
        <a:graphic>
          <a:graphicData uri="http://schemas.openxmlformats.org/drawingml/2006/table">
            <a:tbl>
              <a:tblPr/>
              <a:tblGrid>
                <a:gridCol w="192882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573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02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5716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0095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i="1" dirty="0">
                          <a:latin typeface="Times New Roman"/>
                          <a:ea typeface="Times New Roman"/>
                          <a:cs typeface="Times New Roman"/>
                        </a:rPr>
                        <a:t>Линия сравнения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400" b="1" i="1">
                          <a:latin typeface="Times New Roman"/>
                          <a:ea typeface="Times New Roman"/>
                          <a:cs typeface="Times New Roman"/>
                        </a:rPr>
                        <a:t>LADA Granta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400" b="1" i="1">
                          <a:latin typeface="Times New Roman"/>
                          <a:ea typeface="Times New Roman"/>
                          <a:cs typeface="Times New Roman"/>
                        </a:rPr>
                        <a:t>LADA Vesta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400" b="1" i="1">
                          <a:latin typeface="Times New Roman"/>
                          <a:ea typeface="Times New Roman"/>
                          <a:cs typeface="Times New Roman"/>
                        </a:rPr>
                        <a:t>LADA Niva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95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Тип автомобиля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легковой автомобиль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легковой автомобиль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внедорожник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095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Мощность двигателя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98 л.с.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145 л.с.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83 л.с.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095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Топливо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бензин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бензин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бензин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095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Грузоподъемность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475 кг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latin typeface="Times New Roman"/>
                          <a:ea typeface="Times New Roman"/>
                          <a:cs typeface="Times New Roman"/>
                        </a:rPr>
                        <a:t>380 кг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400 кг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5529" marR="6552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073" name="Rectangle 1"/>
          <p:cNvSpPr>
            <a:spLocks noChangeArrowheads="1"/>
          </p:cNvSpPr>
          <p:nvPr/>
        </p:nvSpPr>
        <p:spPr bwMode="auto">
          <a:xfrm>
            <a:off x="357158" y="2071678"/>
            <a:ext cx="8429652" cy="31085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1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Автомобиль.</a:t>
            </a:r>
            <a:endParaRPr kumimoji="0" lang="ru-RU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Летом дважды в месяц семья Федора тратит 2000 рублей на электричку для выезда всей семьей на дачу. В эту поездку семья берет с собой все необходимые вещи, а обратно везет продукты. Расстояние до дачи 70 км.</a:t>
            </a:r>
            <a:endParaRPr kumimoji="0" lang="ru-RU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Федор изучил ситуацию на рынке отечественных автомобилей. Из всех автомобилей он выделил: </a:t>
            </a:r>
            <a:r>
              <a:rPr kumimoji="0" lang="en-US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LADA </a:t>
            </a:r>
            <a:r>
              <a:rPr kumimoji="0" lang="en-US" sz="14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Granta</a:t>
            </a:r>
            <a:r>
              <a:rPr kumimoji="0" lang="ru-RU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en-US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LADA </a:t>
            </a:r>
            <a:r>
              <a:rPr kumimoji="0" lang="en-US" sz="14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Vesta</a:t>
            </a:r>
            <a:r>
              <a:rPr kumimoji="0" lang="ru-RU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en-US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LADA </a:t>
            </a:r>
            <a:r>
              <a:rPr kumimoji="0" lang="en-US" sz="14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Niva</a:t>
            </a:r>
            <a:r>
              <a:rPr kumimoji="0" lang="ru-RU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</a:t>
            </a:r>
            <a:endParaRPr kumimoji="0" lang="ru-RU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1400" b="0" i="1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Характеристика автомобилей:</a:t>
            </a:r>
            <a:endParaRPr kumimoji="0" lang="ru-RU" sz="14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r>
              <a:rPr kumimoji="0" lang="ru-RU" sz="1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Легковая машина или внедорожник</a:t>
            </a:r>
            <a:r>
              <a:rPr kumimoji="0" lang="ru-RU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Это учитывается из предпочтений покупателя. Если машина ему требуется исключительно для поездок по городу, то внедорожник ему в таком случае точно не нужен.</a:t>
            </a:r>
            <a:endParaRPr kumimoji="0" lang="ru-RU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457200" algn="l"/>
              </a:tabLst>
            </a:pPr>
            <a:r>
              <a:rPr kumimoji="0" lang="ru-RU" sz="1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Тип двигателя</a:t>
            </a:r>
            <a:r>
              <a:rPr kumimoji="0" lang="ru-RU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Если человек любит быструю езду, то ему следует выбрать автомобиль с наибольшим объемом двигателя и мощностью.</a:t>
            </a:r>
            <a:endParaRPr kumimoji="0" lang="ru-RU" sz="14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57200" algn="l"/>
              </a:tabLst>
            </a:pPr>
            <a:r>
              <a:rPr kumimoji="0" lang="ru-RU" sz="1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Дизельное топливо или бензин</a:t>
            </a:r>
            <a:r>
              <a:rPr kumimoji="0" lang="ru-RU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Обычно это определяется из частоты поездок. Если покупатель уверен, что будет много и далеко ездить на автомобиле, то рекомендуется отдать предпочтение дизельному двигателю.</a:t>
            </a:r>
            <a:r>
              <a:rPr kumimoji="0" lang="ru-RU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285728"/>
            <a:ext cx="8229600" cy="2286016"/>
          </a:xfrm>
        </p:spPr>
        <p:txBody>
          <a:bodyPr>
            <a:noAutofit/>
          </a:bodyPr>
          <a:lstStyle/>
          <a:p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Ответ: </a:t>
            </a:r>
            <a:r>
              <a:rPr lang="en-US" sz="2000" b="1" i="1" dirty="0">
                <a:latin typeface="Times New Roman" pitchFamily="18" charset="0"/>
                <a:cs typeface="Times New Roman" pitchFamily="18" charset="0"/>
              </a:rPr>
              <a:t>LADA </a:t>
            </a:r>
            <a:r>
              <a:rPr lang="en-US" sz="2000" b="1" i="1" dirty="0" err="1">
                <a:latin typeface="Times New Roman" pitchFamily="18" charset="0"/>
                <a:cs typeface="Times New Roman" pitchFamily="18" charset="0"/>
              </a:rPr>
              <a:t>Granta</a:t>
            </a:r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Обоснование: семья много ездит по городу, поэтому подойдет легковой автомобиль. Поскольку поездки совершаются всей семьей, значит ездить быстро не будут, следовательно нет необходимости в мощном двигателе. Поскольку и на дачу и сдачи будут перевозить вещи, продукты, значит, нужен авто с большой грузоподъемностью. </a:t>
            </a:r>
          </a:p>
          <a:p>
            <a:endParaRPr lang="ru-RU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СИСТЕМА ОЦЕНИВАНИЯ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500034" y="3143248"/>
          <a:ext cx="8072494" cy="3000395"/>
        </p:xfrm>
        <a:graphic>
          <a:graphicData uri="http://schemas.openxmlformats.org/drawingml/2006/table">
            <a:tbl>
              <a:tblPr/>
              <a:tblGrid>
                <a:gridCol w="128588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7866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0007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>
                          <a:latin typeface="Times New Roman"/>
                          <a:ea typeface="Times New Roman"/>
                          <a:cs typeface="Times New Roman"/>
                        </a:rPr>
                        <a:t>Балл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 New Roman"/>
                          <a:ea typeface="Times New Roman"/>
                          <a:cs typeface="Times New Roman"/>
                        </a:rPr>
                        <a:t>Содержание критерия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0007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Times New Roman"/>
                          <a:cs typeface="Times New Roman"/>
                        </a:rPr>
                        <a:t>Ответ правильный. Приведены 2 аргумента в обоснование.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0007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Times New Roman"/>
                          <a:cs typeface="Times New Roman"/>
                        </a:rPr>
                        <a:t>Ответ правильный. Приведен только 1 аргумент в обоснование.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0007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Times New Roman"/>
                          <a:cs typeface="Times New Roman"/>
                        </a:rPr>
                        <a:t>Ответ правильный. Нет обоснования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0007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Times New Roman"/>
                          <a:cs typeface="Times New Roman"/>
                        </a:rPr>
                        <a:t>0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Times New Roman"/>
                          <a:cs typeface="Times New Roman"/>
                        </a:rPr>
                        <a:t>Ответ не правильный, не зависимо от наличия обоснования.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357158" y="142853"/>
          <a:ext cx="8501122" cy="3560064"/>
        </p:xfrm>
        <a:graphic>
          <a:graphicData uri="http://schemas.openxmlformats.org/drawingml/2006/table">
            <a:tbl>
              <a:tblPr/>
              <a:tblGrid>
                <a:gridCol w="32147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2864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Задание 2/3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Банковские услуги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 err="1">
                          <a:latin typeface="Times New Roman"/>
                          <a:ea typeface="Times New Roman"/>
                          <a:cs typeface="Times New Roman"/>
                        </a:rPr>
                        <a:t>Компетентностная</a:t>
                      </a: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 область оценки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Анализ информации в финансовом контексте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Формат ответа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Задание на множественный</a:t>
                      </a:r>
                      <a:r>
                        <a:rPr lang="ru-RU" sz="1600" baseline="0" dirty="0">
                          <a:latin typeface="Times New Roman"/>
                          <a:ea typeface="Times New Roman"/>
                          <a:cs typeface="Times New Roman"/>
                        </a:rPr>
                        <a:t> выбор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Сложность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Средний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24618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Задание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 основе предложенного текста выберите все верные утверждения: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а) Федору необходимо взять в кредит сумму равную не полной стоимости автомобиля;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б) однозначно, что «</a:t>
                      </a:r>
                      <a:r>
                        <a:rPr lang="ru-RU" sz="1600" kern="1200" dirty="0" err="1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Газпромбанк</a:t>
                      </a: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» предоставляет самые выгодные условия;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в) если взять кредит в «</a:t>
                      </a:r>
                      <a:r>
                        <a:rPr lang="ru-RU" sz="1600" kern="1200" dirty="0" err="1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Совкомбанке</a:t>
                      </a: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» процент по кредиту за весь срок кредитования будет ниже, чем уплата процентов по кредиту за 3 года в «</a:t>
                      </a:r>
                      <a:r>
                        <a:rPr lang="ru-RU" sz="1600" kern="1200" dirty="0" err="1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Альфабанке</a:t>
                      </a: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»;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г) все банки предоставляют кредит без справок о доходе.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049" name="Rectangle 1"/>
          <p:cNvSpPr>
            <a:spLocks noChangeArrowheads="1"/>
          </p:cNvSpPr>
          <p:nvPr/>
        </p:nvSpPr>
        <p:spPr bwMode="auto">
          <a:xfrm>
            <a:off x="142844" y="4000504"/>
            <a:ext cx="8858280" cy="230832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Автомобиль.</a:t>
            </a:r>
            <a:endParaRPr kumimoji="0" lang="ru-RU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Федор узнал, что средняя цена на </a:t>
            </a: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LADA </a:t>
            </a:r>
            <a:r>
              <a:rPr kumimoji="0" lang="en-US" sz="16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Granta</a:t>
            </a: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- 617</a:t>
            </a:r>
            <a:r>
              <a:rPr kumimoji="0" lang="en-US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600 руб.</a:t>
            </a:r>
            <a:endParaRPr kumimoji="0" lang="ru-RU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Известно, что на счету у семьи лежат сбережения в размере 100 000 рублей. Так как средств не достаточно, семья решила обратиться за </a:t>
            </a:r>
            <a:r>
              <a:rPr kumimoji="0" lang="ru-RU" sz="16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автокредитом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в банк. Осталось выбрать банк. На сайте «</a:t>
            </a:r>
            <a:r>
              <a:rPr kumimoji="0" lang="ru-RU" sz="16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Сравни.ру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» Федор узнал об условиях кредитования в разных банках:</a:t>
            </a:r>
            <a:endParaRPr kumimoji="0" lang="ru-RU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0" i="1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«</a:t>
            </a:r>
            <a:r>
              <a:rPr kumimoji="0" lang="ru-RU" sz="1600" b="0" i="1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Совкомбанк</a:t>
            </a:r>
            <a:r>
              <a:rPr kumimoji="0" lang="ru-RU" sz="1600" b="0" i="1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»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предоставляет кредит под 6,9 % годовых. Предоставляет 10 % скидку на оформление КАСКО. Срок кредитования: 24 месяца.</a:t>
            </a:r>
            <a:endParaRPr kumimoji="0" lang="ru-RU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0" i="1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«</a:t>
            </a:r>
            <a:r>
              <a:rPr kumimoji="0" lang="ru-RU" sz="1600" b="0" i="1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Газпромбанк</a:t>
            </a:r>
            <a:r>
              <a:rPr kumimoji="0" lang="ru-RU" sz="1600" b="0" i="1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»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- под 4,5 % годовых. Срок кредитования: до 5 лет.</a:t>
            </a:r>
            <a:endParaRPr kumimoji="0" lang="ru-RU" sz="16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0" i="1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«</a:t>
            </a:r>
            <a:r>
              <a:rPr kumimoji="0" lang="ru-RU" sz="1600" b="0" i="1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Альфабанк</a:t>
            </a:r>
            <a:r>
              <a:rPr kumimoji="0" lang="ru-RU" sz="1600" b="0" i="1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»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- под 4,9 % годовых. Срок кредитования: до 3 лет.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214291"/>
            <a:ext cx="8229600" cy="1285884"/>
          </a:xfrm>
        </p:spPr>
        <p:txBody>
          <a:bodyPr>
            <a:normAutofit/>
          </a:bodyPr>
          <a:lstStyle/>
          <a:p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Ответ: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а, в</a:t>
            </a:r>
          </a:p>
          <a:p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СИСТЕМА ОЦЕНИВАНИЯ: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642910" y="1714488"/>
          <a:ext cx="7929618" cy="2483740"/>
        </p:xfrm>
        <a:graphic>
          <a:graphicData uri="http://schemas.openxmlformats.org/drawingml/2006/table">
            <a:tbl>
              <a:tblPr/>
              <a:tblGrid>
                <a:gridCol w="13446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58493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216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>
                          <a:latin typeface="Times New Roman"/>
                          <a:ea typeface="Times New Roman"/>
                          <a:cs typeface="Times New Roman"/>
                        </a:rPr>
                        <a:t>Балл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 New Roman"/>
                          <a:ea typeface="Times New Roman"/>
                          <a:cs typeface="Times New Roman"/>
                        </a:rPr>
                        <a:t>Содержание критерия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216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Times New Roman"/>
                          <a:cs typeface="Times New Roman"/>
                        </a:rPr>
                        <a:t>Без ошибок выбраны 2 правильных ответа.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216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Times New Roman"/>
                          <a:cs typeface="Times New Roman"/>
                        </a:rPr>
                        <a:t>Без ошибок выбран только один верный ответ </a:t>
                      </a: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Times New Roman"/>
                          <a:cs typeface="Times New Roman"/>
                        </a:rPr>
                        <a:t>ЛИБО </a:t>
                      </a: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Times New Roman"/>
                          <a:cs typeface="Times New Roman"/>
                        </a:rPr>
                        <a:t>Выбран один верный ответ и допущена одна ошибка.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216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Times New Roman"/>
                          <a:cs typeface="Times New Roman"/>
                        </a:rPr>
                        <a:t>0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Times New Roman"/>
                          <a:cs typeface="Times New Roman"/>
                        </a:rPr>
                        <a:t>Допущено 2 ошибки не зависимо от наличия верных ответов ЛИБО </a:t>
                      </a: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Times New Roman"/>
                          <a:cs typeface="Times New Roman"/>
                        </a:rPr>
                        <a:t>Ответ полностью не правильный.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357158" y="142853"/>
          <a:ext cx="8501122" cy="2226698"/>
        </p:xfrm>
        <a:graphic>
          <a:graphicData uri="http://schemas.openxmlformats.org/drawingml/2006/table">
            <a:tbl>
              <a:tblPr/>
              <a:tblGrid>
                <a:gridCol w="32861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21497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Задание 3/3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Покупка автомобиля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 err="1">
                          <a:latin typeface="Times New Roman"/>
                          <a:ea typeface="Times New Roman"/>
                          <a:cs typeface="Times New Roman"/>
                        </a:rPr>
                        <a:t>Компетентностная</a:t>
                      </a: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 область оценки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Выявление финансовой информации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Формат ответа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Задание с кратким ответом (с математическими вычислениями)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0333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Сложность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Высокий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24618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Задание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 учетом информации из текста ответьте: выгодно ли семье Федора покупать автомобиль на личные нужды? </a:t>
                      </a:r>
                    </a:p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kern="120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Докажите свою позицию расчетами.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85720" y="2786058"/>
            <a:ext cx="8572560" cy="32932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Автомобиль.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Федор взял кредит в «</a:t>
            </a:r>
            <a:r>
              <a:rPr kumimoji="0" lang="ru-RU" sz="16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Совкомбанке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» на 2 года. Сумма выплат вместе с процентами по кредиту составила 589 028, 80 рублей.</a:t>
            </a:r>
            <a:endParaRPr kumimoji="0" lang="ru-RU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Семья Федора состоит из 5 человек. Глава семьи и его жена 5 раз в неделю ездят на работу. Старший сын учится в 8 классе. Каждый день он ездит в школу на автобусе. Дочь учится в 3 классе, она тоже ездит в школу, но только бесплатно. Младший ребенок ходит в детский сад, который расположен рядом с домом. С сентября по май семья ежемесячно тратит на транспорт 8000 рублей, летом – 5000 рублей в месяц. В летние месяцы семья Федора дважды ездит на дачу и тратит 2000 рублей на электричку. 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Расход топлива автомобиля – 8,7 литров на 100 километров. Цена 1 литра бензина – 49 рублей. В обычный рабочий день (</a:t>
            </a:r>
            <a:r>
              <a:rPr kumimoji="0" lang="ru-RU" sz="16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пн-пт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) семья будет проезжать в среднем 50 километров, а в выходной (</a:t>
            </a:r>
            <a:r>
              <a:rPr kumimoji="0" lang="ru-RU" sz="16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сб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ru-RU" sz="1600" b="0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вс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) 10. Поездка за город и обратно – 140 километров. Количество дней в году — 365, из них рабочих — 247, выходные/праздники — 118.</a:t>
            </a:r>
            <a:r>
              <a:rPr kumimoji="0" lang="ru-R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одержимое 2"/>
          <p:cNvSpPr>
            <a:spLocks noGrp="1"/>
          </p:cNvSpPr>
          <p:nvPr>
            <p:ph idx="1"/>
          </p:nvPr>
        </p:nvSpPr>
        <p:spPr>
          <a:xfrm>
            <a:off x="428596" y="214291"/>
            <a:ext cx="8229600" cy="1285884"/>
          </a:xfrm>
        </p:spPr>
        <p:txBody>
          <a:bodyPr>
            <a:noAutofit/>
          </a:bodyPr>
          <a:lstStyle/>
          <a:p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Ответ: </a:t>
            </a:r>
            <a:r>
              <a:rPr lang="ru-RU" sz="1800" b="1" dirty="0">
                <a:latin typeface="Times New Roman" pitchFamily="18" charset="0"/>
                <a:cs typeface="Times New Roman" pitchFamily="18" charset="0"/>
              </a:rPr>
              <a:t>не выгодно</a:t>
            </a: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buNone/>
            </a:pPr>
            <a:r>
              <a:rPr lang="ru-RU" sz="1800" i="1" dirty="0">
                <a:latin typeface="Times New Roman" pitchFamily="18" charset="0"/>
                <a:cs typeface="Times New Roman" pitchFamily="18" charset="0"/>
              </a:rPr>
              <a:t>Расчеты:</a:t>
            </a:r>
          </a:p>
          <a:p>
            <a:pPr>
              <a:buNone/>
            </a:pPr>
            <a:r>
              <a:rPr lang="ru-RU" sz="1800" u="sng" dirty="0">
                <a:latin typeface="Times New Roman" pitchFamily="18" charset="0"/>
                <a:cs typeface="Times New Roman" pitchFamily="18" charset="0"/>
              </a:rPr>
              <a:t>Затраты на поездки общественным транспортом в год</a:t>
            </a: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>
              <a:buNone/>
            </a:pP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9х8000 = 72 000 рублей – траты на общественный транспорт.</a:t>
            </a:r>
          </a:p>
          <a:p>
            <a:pPr>
              <a:buNone/>
            </a:pP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3х5000 = 15 000 рублей – траты на общественный транспорт летом.</a:t>
            </a:r>
          </a:p>
          <a:p>
            <a:pPr>
              <a:buNone/>
            </a:pP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6х2000 = 12 000 рублей – траты на поездку на дачу летом.</a:t>
            </a:r>
          </a:p>
          <a:p>
            <a:pPr>
              <a:buNone/>
            </a:pP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Итого затраты на транспорт: 99 000 рублей в год.</a:t>
            </a:r>
          </a:p>
          <a:p>
            <a:pPr>
              <a:buNone/>
            </a:pPr>
            <a:r>
              <a:rPr lang="ru-RU" sz="1800" u="sng" dirty="0">
                <a:latin typeface="Times New Roman" pitchFamily="18" charset="0"/>
                <a:cs typeface="Times New Roman" pitchFamily="18" charset="0"/>
              </a:rPr>
              <a:t>Затраты на бензин в год</a:t>
            </a: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: </a:t>
            </a:r>
          </a:p>
          <a:p>
            <a:pPr>
              <a:buNone/>
            </a:pP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247х50х49 = 605 150 рублей – на поездки на работу.</a:t>
            </a:r>
          </a:p>
          <a:p>
            <a:pPr>
              <a:buNone/>
            </a:pP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118-(3х2) = 112 дней выходных без поездок на дачу.</a:t>
            </a:r>
          </a:p>
          <a:p>
            <a:pPr>
              <a:buNone/>
            </a:pP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112х10х49 = 54 880 рублей – на поездки в выходные.</a:t>
            </a:r>
          </a:p>
          <a:p>
            <a:pPr>
              <a:buNone/>
            </a:pP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6х140х49 = 41 160 рублей – на поездки на дачу.</a:t>
            </a:r>
          </a:p>
          <a:p>
            <a:pPr>
              <a:buNone/>
            </a:pP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Итого затраты на бензин в год: 701 190 рублей.</a:t>
            </a:r>
          </a:p>
          <a:p>
            <a:r>
              <a:rPr lang="ru-RU" sz="1800" b="1" dirty="0">
                <a:latin typeface="Times New Roman" pitchFamily="18" charset="0"/>
                <a:cs typeface="Times New Roman" pitchFamily="18" charset="0"/>
              </a:rPr>
              <a:t>СИСТЕМА ОЦЕНИВАНИЯ: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500034" y="4929198"/>
          <a:ext cx="8143932" cy="1682496"/>
        </p:xfrm>
        <a:graphic>
          <a:graphicData uri="http://schemas.openxmlformats.org/drawingml/2006/table">
            <a:tbl>
              <a:tblPr/>
              <a:tblGrid>
                <a:gridCol w="12144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92948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1431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>
                          <a:latin typeface="Times New Roman"/>
                          <a:ea typeface="Times New Roman"/>
                          <a:cs typeface="Times New Roman"/>
                        </a:rPr>
                        <a:t>Балл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>
                          <a:latin typeface="Times New Roman"/>
                          <a:ea typeface="Times New Roman"/>
                          <a:cs typeface="Times New Roman"/>
                        </a:rPr>
                        <a:t>Содержание критерия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431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Ответ правильный, произведены все необходимые расчеты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2862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Ответ правильный, произведен только один расчет (либо затрат на поездки общественным транспортом либо на затрат на бензин)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431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Ответ правильный, расчеты не произведены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431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latin typeface="Times New Roman"/>
                          <a:ea typeface="Times New Roman"/>
                          <a:cs typeface="Times New Roman"/>
                        </a:rPr>
                        <a:t>0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Times New Roman"/>
                          <a:cs typeface="Times New Roman"/>
                        </a:rPr>
                        <a:t>Ответ не правильный, расчеты не произведены ЛИБО</a:t>
                      </a:r>
                      <a:r>
                        <a:rPr lang="ru-RU" sz="1600" baseline="0" dirty="0">
                          <a:latin typeface="Times New Roman"/>
                          <a:ea typeface="Times New Roman"/>
                          <a:cs typeface="Times New Roman"/>
                        </a:rPr>
                        <a:t> произведены не верно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3098" marR="430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1115</Words>
  <Application>Microsoft Office PowerPoint</Application>
  <PresentationFormat>Экран (4:3)</PresentationFormat>
  <Paragraphs>138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2" baseType="lpstr">
      <vt:lpstr>Arial</vt:lpstr>
      <vt:lpstr>Calibri</vt:lpstr>
      <vt:lpstr>Times New Roman</vt:lpstr>
      <vt:lpstr>Тема Office</vt:lpstr>
      <vt:lpstr>Оценка умений учащихся 8 класса планировать и управлять семейным бюджетом</vt:lpstr>
      <vt:lpstr>Кейс заданий по финансовой грамотности. 8 класс. Автомобиль.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Оценка умений учащихся 8 класса планировать и управлять семейным бюджетом</dc:title>
  <dc:creator>Ученик</dc:creator>
  <cp:lastModifiedBy>Кальсина Екатерина Александровна</cp:lastModifiedBy>
  <cp:revision>6</cp:revision>
  <dcterms:created xsi:type="dcterms:W3CDTF">2022-11-28T12:32:22Z</dcterms:created>
  <dcterms:modified xsi:type="dcterms:W3CDTF">2022-11-28T17:56:50Z</dcterms:modified>
</cp:coreProperties>
</file>

<file path=docProps/thumbnail.jpeg>
</file>